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4" r:id="rId4"/>
    <p:sldId id="275" r:id="rId5"/>
    <p:sldId id="276" r:id="rId6"/>
    <p:sldId id="277" r:id="rId7"/>
    <p:sldId id="278" r:id="rId8"/>
    <p:sldId id="283" r:id="rId9"/>
    <p:sldId id="280" r:id="rId10"/>
    <p:sldId id="281" r:id="rId11"/>
    <p:sldId id="282" r:id="rId12"/>
    <p:sldId id="288" r:id="rId13"/>
    <p:sldId id="289" r:id="rId14"/>
    <p:sldId id="290" r:id="rId15"/>
    <p:sldId id="292" r:id="rId16"/>
    <p:sldId id="284" r:id="rId17"/>
    <p:sldId id="285" r:id="rId18"/>
    <p:sldId id="287" r:id="rId19"/>
    <p:sldId id="293" r:id="rId20"/>
    <p:sldId id="29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6387" autoAdjust="0"/>
  </p:normalViewPr>
  <p:slideViewPr>
    <p:cSldViewPr>
      <p:cViewPr varScale="1">
        <p:scale>
          <a:sx n="70" d="100"/>
          <a:sy n="70" d="100"/>
        </p:scale>
        <p:origin x="235" y="-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Rohatsch (FH Technikum)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M2C Expert Control GmbH</a:t>
            </a:r>
          </a:p>
          <a:p>
            <a:r>
              <a:rPr lang="en-US" noProof="0" dirty="0"/>
              <a:t>Interim presentation: 16.10.2023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924E-9B5D-A436-2C2B-D911B317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examples of labeled images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303D0A-CCED-95CA-8128-13C38E3F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594" y="3731329"/>
            <a:ext cx="3246102" cy="2160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C66B2-2951-F0A0-E18C-F9D30C37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453877"/>
            <a:ext cx="3456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9704-53E0-21B8-0091-9F80F99E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95427"/>
            <a:ext cx="3456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F00C4-C627-C9D5-D384-DEB2E4EE3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942" y="1505331"/>
            <a:ext cx="28171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EB4C-CC76-1690-DCBF-313DA9A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Brightness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12D0-DD0E-603A-6AC1-7A101103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RGB images are darker thank high resolution images (not pixel related)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5DE3E-B895-86A7-3251-F0D391F9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22" y="2489294"/>
            <a:ext cx="892495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Occlusion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354E-4963-253C-0D9A-C129EF50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46" y="3127171"/>
            <a:ext cx="5568507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6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Examples of occlusion = 100%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3C29F-9072-D193-2CAC-3E02341E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754272"/>
            <a:ext cx="2827277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306E-0F11-9FE1-14D4-434E92E0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780928"/>
            <a:ext cx="3455011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55396-4B28-13DC-31A5-A3245002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482" y="2794784"/>
            <a:ext cx="32622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AC55-4087-29B2-8862-3C3F866B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Splitting into trail, validation and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D0AD-ED03-620A-1C5C-577CF74AF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Many images are very similar which needs to be taken into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90060-58CA-4AD6-AFC8-56DE16A7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348880"/>
            <a:ext cx="10080000" cy="1436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7E8CF-654D-1611-01D7-CF31A486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4001294"/>
            <a:ext cx="10080000" cy="14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5D8C-D3C8-0512-32AC-D688BA8C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Splitting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51F5-06F6-5B20-C8F9-91852ACB4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Given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br>
              <a:rPr lang="de-DE" dirty="0"/>
            </a:b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subsets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r>
              <a:rPr lang="de-DE" dirty="0"/>
              <a:t>Advantage: fair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cut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r>
              <a:rPr lang="de-DE" dirty="0" err="1"/>
              <a:t>Disadvantage</a:t>
            </a:r>
            <a:r>
              <a:rPr lang="de-DE" dirty="0"/>
              <a:t>: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batches</a:t>
            </a:r>
            <a:br>
              <a:rPr lang="de-DE" dirty="0"/>
            </a:b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variety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AAE03-0E75-75B9-31D0-6E625352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198461"/>
            <a:ext cx="38576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94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CC50-193D-A585-EB05-C7A03BC3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Orientation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D0E3-A940-685C-E154-FB7128817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037E-7F5F-0DA0-C8AD-AAAB9B54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94" y="1552127"/>
            <a:ext cx="345501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E4C60-1CFD-E4C4-9E0B-16B68DBF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69" y="1552127"/>
            <a:ext cx="2827277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392BE-07F2-F5DF-73E9-A0C4A00C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24" y="3932604"/>
            <a:ext cx="3455011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CAF04-6E92-B7CF-8A1B-665C62698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765" y="3902516"/>
            <a:ext cx="34550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5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8CF9-1EF1-91A7-2280-47022099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Size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0C36-FEF5-0231-8C02-31BBE9BC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65086-4580-4231-D248-6D1D7958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313992"/>
            <a:ext cx="4606682" cy="288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BC98D4-059B-0E3E-D2CE-2247E5B62569}"/>
              </a:ext>
            </a:extLst>
          </p:cNvPr>
          <p:cNvCxnSpPr>
            <a:cxnSpLocks/>
          </p:cNvCxnSpPr>
          <p:nvPr/>
        </p:nvCxnSpPr>
        <p:spPr>
          <a:xfrm>
            <a:off x="10416480" y="4509120"/>
            <a:ext cx="432048" cy="360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E1F57DA-B5F5-3D8B-992A-6495B6B9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78" y="2313992"/>
            <a:ext cx="46066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8B0B-B732-8CD2-8F1F-F33F73C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Histogram of bounding box shapes and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173D-D2BC-A088-9D0C-45C2EC1B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Bounding boxes format is related to the orientation of sensors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D5CED-158A-5064-762A-54E11D43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35" y="2492897"/>
            <a:ext cx="10440000" cy="32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5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2A8D-85AB-D977-DCFD-BFA640BC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Aspect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9C18-DC0D-75FE-D4E7-482FE4A35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91343-94F4-3021-D4B6-DBB59DB4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84" y="2420888"/>
            <a:ext cx="10440000" cy="30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6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C2B1-E8E9-AB2A-BB52-420A6CCC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questions</a:t>
            </a:r>
            <a:endParaRPr lang="en-US" sz="20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F3BF-438C-AC16-CA0E-5E7B1150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noProof="0" dirty="0"/>
              <a:t>Which modelling technique and which deep learning model can be applied to solve the rail detection problem?</a:t>
            </a:r>
          </a:p>
          <a:p>
            <a:r>
              <a:rPr lang="en-US" sz="2000" noProof="0" dirty="0"/>
              <a:t>How can the efficiency of standard, high-resolution, and infrared cameras be compared against each other; does a higher resolution result in a higher accuracy?</a:t>
            </a:r>
          </a:p>
          <a:p>
            <a:r>
              <a:rPr lang="en-US" sz="2000" noProof="0" dirty="0"/>
              <a:t>What is the trade-off between model accuracy and speed of providing predictions when applied to a video stream in real time?</a:t>
            </a:r>
          </a:p>
          <a:p>
            <a:r>
              <a:rPr lang="en-US" sz="2000" noProof="0" dirty="0"/>
              <a:t>How do deep learning models perform compared to gradient-based thresholding approaches in terms of, e.g., accuracy (share of correctly identified objects) or F1-score (mean of precision and recall)</a:t>
            </a:r>
            <a:endParaRPr lang="en-US" sz="1600" noProof="0" dirty="0">
              <a:sym typeface="Wingdings" panose="05000000000000000000" pitchFamily="2" charset="2"/>
            </a:endParaRPr>
          </a:p>
          <a:p>
            <a:pPr lvl="1"/>
            <a:endParaRPr lang="en-US" sz="1600" noProof="0" dirty="0"/>
          </a:p>
          <a:p>
            <a:pPr marL="457200" lvl="1" indent="0">
              <a:buNone/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11554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17C-F60F-9910-5812-D7E0BE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FFDF-CEFA-1A16-F867-190582A9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Generate label masks for images</a:t>
            </a:r>
          </a:p>
          <a:p>
            <a:r>
              <a:rPr lang="en-US" noProof="0" dirty="0"/>
              <a:t>Establish baseline</a:t>
            </a:r>
          </a:p>
          <a:p>
            <a:pPr lvl="1"/>
            <a:r>
              <a:rPr lang="en-US" noProof="0" dirty="0"/>
              <a:t>Research gradient thresholding approaches</a:t>
            </a:r>
          </a:p>
          <a:p>
            <a:pPr lvl="1"/>
            <a:r>
              <a:rPr lang="en-US" noProof="0" dirty="0"/>
              <a:t>Select and implement approach</a:t>
            </a:r>
          </a:p>
          <a:p>
            <a:pPr lvl="1"/>
            <a:r>
              <a:rPr lang="en-US" noProof="0" dirty="0"/>
              <a:t>Analyze results</a:t>
            </a:r>
          </a:p>
          <a:p>
            <a:r>
              <a:rPr lang="en-US" noProof="0" dirty="0"/>
              <a:t>Select image segmentation model </a:t>
            </a:r>
          </a:p>
        </p:txBody>
      </p:sp>
    </p:spTree>
    <p:extLst>
      <p:ext uri="{BB962C8B-B14F-4D97-AF65-F5344CB8AC3E}">
        <p14:creationId xmlns:p14="http://schemas.microsoft.com/office/powerpoint/2010/main" val="252334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73B3-052D-86FD-48C8-357E863D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E060-51B2-983C-2F87-7A6AFD8E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69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12MP RGB, 5MP RGB, IR cameras,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</a:t>
            </a:r>
            <a:r>
              <a:rPr lang="en-US" sz="1600" b="1" noProof="0" dirty="0">
                <a:solidFill>
                  <a:srgbClr val="FF0000"/>
                </a:solidFill>
              </a:rPr>
              <a:t>12MP RGB, 5MP RGB, IR cameras</a:t>
            </a:r>
            <a:r>
              <a:rPr lang="en-US" sz="1600" noProof="0" dirty="0"/>
              <a:t>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401377-562E-DC1A-E6E6-C09409CDF458}"/>
              </a:ext>
            </a:extLst>
          </p:cNvPr>
          <p:cNvCxnSpPr>
            <a:cxnSpLocks/>
          </p:cNvCxnSpPr>
          <p:nvPr/>
        </p:nvCxnSpPr>
        <p:spPr>
          <a:xfrm>
            <a:off x="3359696" y="3789040"/>
            <a:ext cx="576064" cy="1440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9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Relevant dataset (7.421 images, 27.386 labels)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images are from forward facing cameras</a:t>
            </a:r>
          </a:p>
          <a:p>
            <a:r>
              <a:rPr lang="en-US" sz="2400" noProof="0" dirty="0"/>
              <a:t>The number of labels in the image depends on sensor orientation and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47E64-00F3-A97A-9D8C-9DAE7AFC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24944"/>
            <a:ext cx="4155602" cy="30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2A5D2-F674-83B7-12AD-7C2D3196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0" y="2924944"/>
            <a:ext cx="416837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7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Aspect ratios (= width / height)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All images are generated with one of three camera types</a:t>
            </a:r>
          </a:p>
          <a:p>
            <a:r>
              <a:rPr lang="en-US" sz="2400" noProof="0" dirty="0"/>
              <a:t>Double check whether there are other images in the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7DFF5-93DB-0D03-F24C-3648D3FB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59" y="2924944"/>
            <a:ext cx="3561032" cy="30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3CD1-7343-6245-CE81-D0A9629D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1" y="2924944"/>
            <a:ext cx="415560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6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5994-9623-A02F-E131-FE4F5D69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Labels per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C79-D6CA-1D8C-5F2D-25302A4F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tracks are labelled in pairs</a:t>
            </a:r>
          </a:p>
          <a:p>
            <a:r>
              <a:rPr lang="en-US" sz="2400" noProof="0" dirty="0"/>
              <a:t>However, there is also a small number of images with uneven number of tracks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9E96E-FF27-89EF-4BE9-B965B20C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924944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A5F0-6A41-C672-5E26-491DB14F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Location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99EA-8973-F0E1-FEA3-18DE91D5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images/videos were taken around Hamburg</a:t>
            </a:r>
          </a:p>
        </p:txBody>
      </p:sp>
      <p:pic>
        <p:nvPicPr>
          <p:cNvPr id="4" name="Content Placeholder 4" descr="A map with blue dots">
            <a:extLst>
              <a:ext uri="{FF2B5EF4-FFF2-40B4-BE49-F238E27FC236}">
                <a16:creationId xmlns:a16="http://schemas.microsoft.com/office/drawing/2014/main" id="{D68F8FE8-680A-F707-85B3-CA17F618A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1" y="2564904"/>
            <a:ext cx="3600400" cy="3600400"/>
          </a:xfrm>
          <a:prstGeom prst="rect">
            <a:avLst/>
          </a:prstGeom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6F76009C-908D-43B9-1EA9-EE1795D86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67" y="2848592"/>
            <a:ext cx="2502129" cy="250212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2EDFA-C941-7E89-A60F-6165B551C297}"/>
              </a:ext>
            </a:extLst>
          </p:cNvPr>
          <p:cNvSpPr/>
          <p:nvPr/>
        </p:nvSpPr>
        <p:spPr>
          <a:xfrm>
            <a:off x="3612187" y="4001294"/>
            <a:ext cx="181127" cy="238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DA3E5B-AD06-A279-699D-AD7D143DE40E}"/>
              </a:ext>
            </a:extLst>
          </p:cNvPr>
          <p:cNvCxnSpPr>
            <a:cxnSpLocks/>
          </p:cNvCxnSpPr>
          <p:nvPr/>
        </p:nvCxnSpPr>
        <p:spPr>
          <a:xfrm flipV="1">
            <a:off x="3791744" y="2826097"/>
            <a:ext cx="4266623" cy="11751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B3545-78C3-B748-3190-D5C9ABB4FEE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702751" y="4239618"/>
            <a:ext cx="4355616" cy="11335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2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30DD-9852-1143-D251-175913AD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29C0-9A67-0B71-4A7E-73D235B8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 were taken between 8 AM and 5 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D6027-D603-7C6F-81B8-25D116A6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05" y="2636912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0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Widescreen</PresentationFormat>
  <Paragraphs>60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Multi-sensor rail track detection in automatic train operations</vt:lpstr>
      <vt:lpstr>Research questions</vt:lpstr>
      <vt:lpstr>Data source</vt:lpstr>
      <vt:lpstr>Data source</vt:lpstr>
      <vt:lpstr>Relevant dataset (7.421 images, 27.386 labels) </vt:lpstr>
      <vt:lpstr>Aspect ratios (= width / height)</vt:lpstr>
      <vt:lpstr>Labels per image</vt:lpstr>
      <vt:lpstr>Location of images</vt:lpstr>
      <vt:lpstr>Time of images</vt:lpstr>
      <vt:lpstr>Some examples of labeled images</vt:lpstr>
      <vt:lpstr>Brightness of images</vt:lpstr>
      <vt:lpstr>Occlusion</vt:lpstr>
      <vt:lpstr>Examples of occlusion = 100%</vt:lpstr>
      <vt:lpstr>Splitting into trail, validation and test set</vt:lpstr>
      <vt:lpstr>Splitting data set</vt:lpstr>
      <vt:lpstr>Orientation of labels</vt:lpstr>
      <vt:lpstr>Size of labels</vt:lpstr>
      <vt:lpstr>Histogram of bounding box shapes and sizes</vt:lpstr>
      <vt:lpstr>Aspect ratio of bounding boxes</vt:lpstr>
      <vt:lpstr>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61</cp:revision>
  <dcterms:created xsi:type="dcterms:W3CDTF">2019-03-28T08:56:36Z</dcterms:created>
  <dcterms:modified xsi:type="dcterms:W3CDTF">2023-10-13T18:11:36Z</dcterms:modified>
</cp:coreProperties>
</file>